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xposition" id="{BE11CCBF-8940-8442-9905-542E16DE30AF}">
          <p14:sldIdLst>
            <p14:sldId id="256"/>
            <p14:sldId id="257"/>
            <p14:sldId id="258"/>
          </p14:sldIdLst>
        </p14:section>
        <p14:section name="Introduction" id="{89E76243-6B82-E54B-A244-F2A5B9F543B9}">
          <p14:sldIdLst>
            <p14:sldId id="263"/>
            <p14:sldId id="259"/>
            <p14:sldId id="260"/>
            <p14:sldId id="261"/>
            <p14:sldId id="262"/>
          </p14:sldIdLst>
        </p14:section>
        <p14:section name="The Basics" id="{A30C06A6-4FE8-F440-AE62-AB6403D68E33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73"/>
    <p:restoredTop sz="94609"/>
  </p:normalViewPr>
  <p:slideViewPr>
    <p:cSldViewPr snapToGrid="0" snapToObjects="1">
      <p:cViewPr varScale="1">
        <p:scale>
          <a:sx n="112" d="100"/>
          <a:sy n="112" d="100"/>
        </p:scale>
        <p:origin x="7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png>
</file>

<file path=ppt/media/image5.tiff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FC870-B9FF-074A-87C7-5764A2C098E5}" type="datetimeFigureOut">
              <a:rPr lang="en-US" smtClean="0"/>
              <a:t>2/3/19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E20AD-FC26-3C4E-B153-05ED13AF5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753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E20AD-FC26-3C4E-B153-05ED13AF58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825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E20AD-FC26-3C4E-B153-05ED13AF58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737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7E4E0-58CA-0440-93CF-6234C209DE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DB08B9-A596-1B45-8801-A28FAF7E8C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870A39-C4BB-0944-9E0D-A8546A050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0D655-F68B-1049-938A-BCCC694BD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84C5E-F777-BB41-9353-090110827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792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7ECD9-7234-2E49-8136-676BB147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DDE913-6734-484B-9C7A-D4788467E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C4DAE-DA27-3244-87B6-85F5DAA90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CD8CE-B9B1-2F45-9DFF-B75EEDCCC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90BAC-DCE6-3844-982E-2DC9DCC65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057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78AE13-3AE5-6E4D-BA9F-6016771D0C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57469-270D-1842-A450-90C6DBEE8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99462A-E832-F347-AE47-F434995F3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C57AE-EBF3-F74B-98AE-C793239A6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709D8-EFBB-FF4A-A7E6-B04AAF956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846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3AE29-4FE7-A047-B553-134A1538A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7F943-F9E9-0A46-89E3-845664497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2CEB1-BD3E-DC45-BBBE-B46907BBE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B8963-4355-264A-B01B-96D96AD88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380CB-8C8A-A749-997D-F56568B6C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310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77CE7-7F6E-0F48-BCC2-F3A4F4A49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FAEE26-9A36-4F4C-A0B5-72050ADEC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8DCBA-5567-5F4D-AC8F-7F5DF99EE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5634B-13DC-8D42-9609-E3D62BF10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5656C-B7D6-F04A-9FC9-66A1D9BA1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795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AD325-9D47-9C4F-8B1F-D2670EC74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51037-AE0F-9043-8DDE-66792EF733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32B580-9EB2-854A-814F-72031E89A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5BE0D2-9BCC-1746-87ED-2463A344A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BF2669-1A93-D54B-84E0-A60D617C4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D986BE-FAD8-434A-ABC7-34B10CB1B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933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92F27-0BB6-5B42-BEE8-B179AEE3F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FB37F-7D0D-3E4F-A35F-61416A41E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B9621C-09D4-754E-AD2C-F9D304F7D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BFB0E7-6197-094D-8D84-18AE646109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BD4435-86AD-4B45-8069-FC0A9B0FD9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20618C-192B-654B-8344-A45485398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C89962-E982-E940-BCC3-BEDFB72D7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632697-7F21-3A4A-A604-19740E785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59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14E3E-7173-6F4D-BCBA-5CF4D947A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B36F0E-0F88-6546-B676-19F65C038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3D53B4-EC58-C14A-BC2B-54A2CDAD7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D4F4C4-CC38-234C-AB0F-947B46391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23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EBD152-C773-A143-95D6-E410C7679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6EE3EE-4D35-DC4E-A884-E6A161E7E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165DE0-019F-CD4C-BD61-618E46A82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9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34091-8F61-2D47-BB55-52FC8A5F8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96B46-2554-884E-807E-E2AC4BBC1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CED716-4BE9-864D-A4BD-EDA13814FF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0CAC8-384F-E14D-B3A3-F3A8B0348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51A38-5615-D142-99F1-D2D2D874C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44472-C746-0043-A2FB-5AA7AD48F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44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816EF-6A84-3F44-8E04-5BEE0DE7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323E0C-1127-F240-BB05-D7AAAE4ED3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993C9-EC0C-8540-AF79-7553492C13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68B8B1-9C7F-D742-9106-FFACA133D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0A6331-1731-0F4F-96FD-D47B996F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9D5A67-7EAF-CF41-9714-0A3F3DB9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685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3A42C0-35EA-8446-8384-0C77F594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37F72-8FA5-A540-9EC7-5D428C33E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92E7D-E944-974B-899A-35CC002B5D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DDF51-877A-6147-B3DB-52D49827D3DF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1C9D3-7DE7-0648-B3AA-D7A3B203FC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A3AF7-EB32-EF48-A413-F2D4BDA902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2BD19-31A7-9047-A7CF-98231AB7B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57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qlitebrowser.org/" TargetMode="External"/><Relationship Id="rId2" Type="http://schemas.openxmlformats.org/officeDocument/2006/relationships/hyperlink" Target="https://github.com/mstrzhang/sql-lectureto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python.org/downloads/release/python-370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B82CC-875D-C145-A11E-7F6CEF600B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</a:t>
            </a:r>
            <a:r>
              <a:rPr lang="en-US" b="1" dirty="0"/>
              <a:t> </a:t>
            </a:r>
            <a:r>
              <a:rPr lang="en-US" b="1" i="1" dirty="0">
                <a:solidFill>
                  <a:srgbClr val="FF0000"/>
                </a:solidFill>
              </a:rPr>
              <a:t>SPICY</a:t>
            </a:r>
            <a:r>
              <a:rPr lang="en-US" b="1" dirty="0"/>
              <a:t> </a:t>
            </a:r>
            <a:r>
              <a:rPr lang="en-US" dirty="0"/>
              <a:t>with SQL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BA4C99-D572-7442-A819-E114B839E9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crash course on SQL by </a:t>
            </a:r>
            <a:r>
              <a:rPr lang="en-US" b="1" dirty="0"/>
              <a:t>KEVIN ZHANG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945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C2F4F-79D8-774A-8335-430177B7D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9496" y="744469"/>
            <a:ext cx="5244301" cy="1538130"/>
          </a:xfrm>
        </p:spPr>
        <p:txBody>
          <a:bodyPr>
            <a:normAutofit/>
          </a:bodyPr>
          <a:lstStyle/>
          <a:p>
            <a:r>
              <a:rPr lang="en-US" b="1" dirty="0"/>
              <a:t>TODAY’S AGENDA</a:t>
            </a: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B6C29DB0-17E9-42FF-986E-0B7F493F4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99584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115AD956-A5B6-4760-B8B2-11E2DF6B0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B49012-4995-8747-B8E4-DDBB6E42D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173" y="1790732"/>
            <a:ext cx="3267942" cy="326794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BD91F-1A8C-5C4C-A800-E97E246B6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9879" y="2129883"/>
            <a:ext cx="5643533" cy="3963562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Introduction to SQL</a:t>
            </a:r>
          </a:p>
          <a:p>
            <a:pPr lvl="1"/>
            <a:r>
              <a:rPr lang="en-US" sz="1800" dirty="0"/>
              <a:t>A brief history lesson and its practical uses</a:t>
            </a:r>
          </a:p>
          <a:p>
            <a:pPr lvl="1"/>
            <a:r>
              <a:rPr lang="en-US" sz="1800" dirty="0"/>
              <a:t>Tables and the relational database model</a:t>
            </a:r>
          </a:p>
          <a:p>
            <a:r>
              <a:rPr lang="en-US" sz="2000" dirty="0"/>
              <a:t>The bread and butter</a:t>
            </a:r>
          </a:p>
          <a:p>
            <a:pPr lvl="1"/>
            <a:r>
              <a:rPr lang="en-US" sz="1800" b="1" dirty="0"/>
              <a:t>SELECT</a:t>
            </a:r>
            <a:r>
              <a:rPr lang="en-US" sz="1800" dirty="0"/>
              <a:t>, </a:t>
            </a:r>
            <a:r>
              <a:rPr lang="en-US" sz="1800" b="1" dirty="0"/>
              <a:t>INSERT</a:t>
            </a:r>
            <a:r>
              <a:rPr lang="en-US" sz="1800" dirty="0"/>
              <a:t>, </a:t>
            </a:r>
            <a:r>
              <a:rPr lang="en-US" sz="1800" b="1" dirty="0"/>
              <a:t>CREATE</a:t>
            </a:r>
            <a:r>
              <a:rPr lang="en-US" sz="1800" dirty="0"/>
              <a:t>, </a:t>
            </a:r>
            <a:r>
              <a:rPr lang="en-US" sz="1800" b="1" dirty="0"/>
              <a:t>DROP</a:t>
            </a:r>
            <a:r>
              <a:rPr lang="en-US" sz="1800" dirty="0"/>
              <a:t>, </a:t>
            </a:r>
            <a:r>
              <a:rPr lang="en-US" sz="1800" b="1" dirty="0"/>
              <a:t>DELETE</a:t>
            </a:r>
            <a:r>
              <a:rPr lang="en-US" sz="1800" dirty="0"/>
              <a:t>, and </a:t>
            </a:r>
            <a:r>
              <a:rPr lang="en-US" sz="1800" b="1" dirty="0"/>
              <a:t>UPDATE</a:t>
            </a:r>
            <a:r>
              <a:rPr lang="en-US" sz="1800" dirty="0"/>
              <a:t> statements</a:t>
            </a:r>
            <a:endParaRPr lang="en-US" sz="1800" b="1" dirty="0"/>
          </a:p>
          <a:p>
            <a:r>
              <a:rPr lang="en-US" sz="2000" dirty="0"/>
              <a:t>The tricky stuff</a:t>
            </a:r>
          </a:p>
          <a:p>
            <a:pPr lvl="1"/>
            <a:r>
              <a:rPr lang="en-US" sz="1800" b="1" dirty="0"/>
              <a:t>JOIN</a:t>
            </a:r>
            <a:r>
              <a:rPr lang="en-US" sz="1800" dirty="0"/>
              <a:t> and views</a:t>
            </a:r>
          </a:p>
          <a:p>
            <a:r>
              <a:rPr lang="en-US" sz="2000" dirty="0"/>
              <a:t>The smarty-pants stuff</a:t>
            </a:r>
          </a:p>
          <a:p>
            <a:pPr lvl="1"/>
            <a:r>
              <a:rPr lang="en-US" sz="1800" dirty="0"/>
              <a:t>SQL injection</a:t>
            </a:r>
          </a:p>
          <a:p>
            <a:r>
              <a:rPr lang="en-US" sz="2000" dirty="0"/>
              <a:t>A (cool?) project</a:t>
            </a:r>
          </a:p>
          <a:p>
            <a:pPr lvl="1"/>
            <a:r>
              <a:rPr lang="en-US" sz="1600" dirty="0"/>
              <a:t>You won’t </a:t>
            </a:r>
            <a:r>
              <a:rPr lang="en-US" sz="1600" b="1" dirty="0"/>
              <a:t>BELIEVE</a:t>
            </a:r>
            <a:r>
              <a:rPr lang="en-US" sz="1600" dirty="0"/>
              <a:t> what happens next, don’t click away</a:t>
            </a:r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00732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FC3816-E5B4-D349-80C5-B9834576C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FOLLOWING ALONG?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97EB671-EF83-4041-A5DB-1A19FC57B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Starter code:</a:t>
            </a:r>
          </a:p>
          <a:p>
            <a:pPr lvl="1"/>
            <a:r>
              <a:rPr lang="en-US" sz="1800" dirty="0"/>
              <a:t>Head to </a:t>
            </a:r>
            <a:r>
              <a:rPr lang="en-US" sz="1800" dirty="0">
                <a:hlinkClick r:id="rId2"/>
              </a:rPr>
              <a:t>https://github.com/mstrzhang/sql-lecture</a:t>
            </a:r>
            <a:r>
              <a:rPr lang="en-US" sz="1800" dirty="0"/>
              <a:t> to download slides and starter code to follow along</a:t>
            </a:r>
          </a:p>
          <a:p>
            <a:pPr lvl="1"/>
            <a:r>
              <a:rPr lang="en-US" sz="1800" dirty="0"/>
              <a:t>Click on </a:t>
            </a:r>
            <a:r>
              <a:rPr lang="en-US" sz="1800" b="1" dirty="0"/>
              <a:t>Clone or Download</a:t>
            </a:r>
            <a:r>
              <a:rPr lang="en-US" sz="1800" dirty="0"/>
              <a:t> and in the pop-up select the </a:t>
            </a:r>
            <a:r>
              <a:rPr lang="en-US" sz="1800" b="1" dirty="0"/>
              <a:t>Download ZIP</a:t>
            </a:r>
            <a:r>
              <a:rPr lang="en-US" sz="1800" dirty="0"/>
              <a:t> option</a:t>
            </a:r>
          </a:p>
          <a:p>
            <a:pPr marL="457200" lvl="1" indent="0">
              <a:buNone/>
            </a:pPr>
            <a:endParaRPr lang="en-US" sz="1800" dirty="0"/>
          </a:p>
          <a:p>
            <a:r>
              <a:rPr lang="en-US" sz="2400" dirty="0"/>
              <a:t>SQLite:</a:t>
            </a:r>
          </a:p>
          <a:p>
            <a:pPr lvl="1"/>
            <a:r>
              <a:rPr lang="en-US" sz="1800" dirty="0"/>
              <a:t>Head to </a:t>
            </a:r>
            <a:r>
              <a:rPr lang="en-US" sz="1800" dirty="0">
                <a:hlinkClick r:id="rId3"/>
              </a:rPr>
              <a:t>https://sqlitebrowser.org/</a:t>
            </a:r>
            <a:r>
              <a:rPr lang="en-US" sz="1800" dirty="0"/>
              <a:t> to download the SQLite browser</a:t>
            </a:r>
          </a:p>
          <a:p>
            <a:pPr lvl="1"/>
            <a:r>
              <a:rPr lang="en-US" sz="1800" dirty="0"/>
              <a:t>Follow the instructions for installation on whatever operating system you’re running</a:t>
            </a:r>
          </a:p>
          <a:p>
            <a:pPr lvl="1"/>
            <a:endParaRPr lang="en-US" sz="1800" dirty="0"/>
          </a:p>
          <a:p>
            <a:r>
              <a:rPr lang="en-US" sz="2400" dirty="0"/>
              <a:t>Python:</a:t>
            </a:r>
          </a:p>
          <a:p>
            <a:pPr lvl="1"/>
            <a:r>
              <a:rPr lang="en-US" sz="1800" dirty="0"/>
              <a:t>You only need this if you’re following along with the “secret project”</a:t>
            </a:r>
          </a:p>
          <a:p>
            <a:pPr lvl="1"/>
            <a:r>
              <a:rPr lang="en-US" sz="1800" dirty="0"/>
              <a:t>We will be using </a:t>
            </a:r>
            <a:r>
              <a:rPr lang="en-US" sz="1800" dirty="0">
                <a:hlinkClick r:id="rId4"/>
              </a:rPr>
              <a:t>Python 3.7</a:t>
            </a:r>
            <a:endParaRPr lang="en-US" sz="18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1DAD901-0253-8347-B4AE-1814213F273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964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looking at the camera&#13;&#10;&#13;&#10;Description automatically generated">
            <a:extLst>
              <a:ext uri="{FF2B5EF4-FFF2-40B4-BE49-F238E27FC236}">
                <a16:creationId xmlns:a16="http://schemas.microsoft.com/office/drawing/2014/main" id="{D13973CB-0897-BB46-A4F1-72C4035C4D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 t="12731" b="424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D05AA16-3050-9F49-BE6F-767AEB06A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LET’S JUMP INTO IT…</a:t>
            </a:r>
          </a:p>
        </p:txBody>
      </p:sp>
    </p:spTree>
    <p:extLst>
      <p:ext uri="{BB962C8B-B14F-4D97-AF65-F5344CB8AC3E}">
        <p14:creationId xmlns:p14="http://schemas.microsoft.com/office/powerpoint/2010/main" val="4047468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114B3FA-16C7-624A-BBF9-B5BD1F7CD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1" dirty="0"/>
              <a:t>A QUICK </a:t>
            </a:r>
            <a:r>
              <a:rPr lang="en-US" sz="1800" dirty="0"/>
              <a:t>(but hopefully not too boring) </a:t>
            </a:r>
            <a:r>
              <a:rPr lang="en-US" sz="3700" b="1" dirty="0"/>
              <a:t>HISTORY OF SQL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3C3B399-5766-2642-BB9F-FBC68AEFF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609851"/>
            <a:ext cx="5127029" cy="27051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In the past, there were </a:t>
            </a:r>
            <a:r>
              <a:rPr lang="en-US" sz="2000" b="1" dirty="0"/>
              <a:t>files</a:t>
            </a:r>
            <a:endParaRPr lang="en-US" sz="2000" dirty="0"/>
          </a:p>
          <a:p>
            <a:pPr lvl="1"/>
            <a:r>
              <a:rPr lang="en-US" sz="2000" dirty="0"/>
              <a:t>Crummy way of storing and retrieving data</a:t>
            </a:r>
          </a:p>
          <a:p>
            <a:r>
              <a:rPr lang="en-US" sz="2000" dirty="0"/>
              <a:t>Edgar F. Codd creates the </a:t>
            </a:r>
            <a:r>
              <a:rPr lang="en-US" sz="2000" b="1" dirty="0"/>
              <a:t>relational model</a:t>
            </a:r>
            <a:endParaRPr lang="en-US" sz="2000" dirty="0"/>
          </a:p>
          <a:p>
            <a:r>
              <a:rPr lang="en-US" sz="2000" dirty="0"/>
              <a:t>Computer scientists from </a:t>
            </a:r>
            <a:r>
              <a:rPr lang="en-US" sz="2000" b="1" dirty="0"/>
              <a:t>IBM</a:t>
            </a:r>
            <a:r>
              <a:rPr lang="en-US" sz="2000" dirty="0"/>
              <a:t> create the first version of </a:t>
            </a:r>
            <a:r>
              <a:rPr lang="en-US" sz="2000" b="1" dirty="0"/>
              <a:t>SQL</a:t>
            </a:r>
            <a:r>
              <a:rPr lang="en-US" sz="2000" dirty="0"/>
              <a:t> that will become what we use today</a:t>
            </a:r>
          </a:p>
          <a:p>
            <a:pPr lvl="1"/>
            <a:r>
              <a:rPr lang="en-US" sz="2000" dirty="0"/>
              <a:t>And the rest is history…</a:t>
            </a:r>
          </a:p>
        </p:txBody>
      </p:sp>
      <p:pic>
        <p:nvPicPr>
          <p:cNvPr id="16" name="Picture 15" descr="A person wearing a suit and tie&#13;&#10;&#13;&#10;Description automatically generated">
            <a:extLst>
              <a:ext uri="{FF2B5EF4-FFF2-40B4-BE49-F238E27FC236}">
                <a16:creationId xmlns:a16="http://schemas.microsoft.com/office/drawing/2014/main" id="{0E081894-FD71-6F49-B818-D04F80A2C1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55" r="21553" b="-2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93233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29307-1DE8-3B42-944F-A54E01EB2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THE HECK IS SQL?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F82EA-8334-E345-9F9C-0FEEF7EABE6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SQL = </a:t>
            </a:r>
            <a:r>
              <a:rPr lang="en-US" sz="2400" b="1" dirty="0"/>
              <a:t>S</a:t>
            </a:r>
            <a:r>
              <a:rPr lang="en-US" sz="2400" dirty="0"/>
              <a:t>tructured </a:t>
            </a:r>
            <a:r>
              <a:rPr lang="en-US" sz="2400" b="1" dirty="0"/>
              <a:t>Q</a:t>
            </a:r>
            <a:r>
              <a:rPr lang="en-US" sz="2400" dirty="0"/>
              <a:t>uery </a:t>
            </a:r>
            <a:r>
              <a:rPr lang="en-US" sz="2400" b="1" dirty="0"/>
              <a:t>L</a:t>
            </a:r>
            <a:r>
              <a:rPr lang="en-US" sz="2400" dirty="0"/>
              <a:t>anguage</a:t>
            </a:r>
          </a:p>
          <a:p>
            <a:pPr lvl="1"/>
            <a:r>
              <a:rPr lang="en-US" sz="2000" dirty="0"/>
              <a:t>A simple and organized way of </a:t>
            </a:r>
            <a:r>
              <a:rPr lang="en-US" sz="2000" b="1" dirty="0"/>
              <a:t>inserting</a:t>
            </a:r>
            <a:r>
              <a:rPr lang="en-US" sz="2000" dirty="0"/>
              <a:t> and </a:t>
            </a:r>
            <a:r>
              <a:rPr lang="en-US" sz="2000" b="1" dirty="0"/>
              <a:t>retrieving </a:t>
            </a:r>
            <a:r>
              <a:rPr lang="en-US" sz="2000" dirty="0"/>
              <a:t>information from a </a:t>
            </a:r>
            <a:r>
              <a:rPr lang="en-US" sz="2000" b="1" dirty="0"/>
              <a:t>database</a:t>
            </a:r>
          </a:p>
          <a:p>
            <a:pPr lvl="1"/>
            <a:endParaRPr lang="en-US" sz="2000" b="1" dirty="0"/>
          </a:p>
          <a:p>
            <a:r>
              <a:rPr lang="en-US" sz="2400" dirty="0"/>
              <a:t>Common queries:</a:t>
            </a:r>
          </a:p>
          <a:p>
            <a:pPr lvl="1"/>
            <a:r>
              <a:rPr lang="en-US" sz="2000" dirty="0"/>
              <a:t>SELECT</a:t>
            </a:r>
          </a:p>
          <a:p>
            <a:pPr lvl="1"/>
            <a:r>
              <a:rPr lang="en-US" sz="2000" dirty="0"/>
              <a:t>INSERT</a:t>
            </a:r>
          </a:p>
          <a:p>
            <a:pPr lvl="1"/>
            <a:r>
              <a:rPr lang="en-US" sz="2000" dirty="0"/>
              <a:t>UPDATE</a:t>
            </a:r>
          </a:p>
          <a:p>
            <a:pPr lvl="1"/>
            <a:r>
              <a:rPr lang="en-US" sz="2000" dirty="0"/>
              <a:t>DELETE</a:t>
            </a:r>
          </a:p>
          <a:p>
            <a:pPr lvl="1"/>
            <a:r>
              <a:rPr lang="en-US" sz="2000" dirty="0"/>
              <a:t>CREATE</a:t>
            </a:r>
          </a:p>
          <a:p>
            <a:pPr lvl="1"/>
            <a:r>
              <a:rPr lang="en-US" sz="2000" dirty="0"/>
              <a:t>DROP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1C54639-1D68-6B49-AEC9-464D2DC39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603438"/>
            <a:ext cx="5181601" cy="2196000"/>
          </a:xfrm>
          <a:ln w="38100"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400" b="1" dirty="0">
                <a:solidFill>
                  <a:srgbClr val="0070C0"/>
                </a:solidFill>
                <a:latin typeface="Courier" pitchFamily="2" charset="0"/>
              </a:rPr>
              <a:t> WITH</a:t>
            </a:r>
            <a:r>
              <a:rPr lang="en-CA" sz="2400" dirty="0">
                <a:latin typeface="Courier" pitchFamily="2" charset="0"/>
              </a:rPr>
              <a:t> T </a:t>
            </a:r>
            <a:br>
              <a:rPr lang="en-CA" sz="2400" dirty="0">
                <a:latin typeface="Courier" pitchFamily="2" charset="0"/>
              </a:rPr>
            </a:br>
            <a:r>
              <a:rPr lang="en-CA" sz="2400" dirty="0">
                <a:latin typeface="Courier" pitchFamily="2" charset="0"/>
              </a:rPr>
              <a:t>  	 </a:t>
            </a:r>
            <a:r>
              <a:rPr lang="en-CA" sz="2400" b="1" dirty="0">
                <a:solidFill>
                  <a:srgbClr val="0070C0"/>
                </a:solidFill>
                <a:latin typeface="Courier" pitchFamily="2" charset="0"/>
              </a:rPr>
              <a:t>AS</a:t>
            </a:r>
            <a:r>
              <a:rPr lang="en-CA" sz="2400" dirty="0">
                <a:latin typeface="Courier" pitchFamily="2" charset="0"/>
              </a:rPr>
              <a:t> (</a:t>
            </a:r>
            <a:r>
              <a:rPr lang="en-CA" sz="2400" b="1" dirty="0">
                <a:solidFill>
                  <a:srgbClr val="0070C0"/>
                </a:solidFill>
                <a:latin typeface="Courier" pitchFamily="2" charset="0"/>
              </a:rPr>
              <a:t>SELECT</a:t>
            </a:r>
            <a:r>
              <a:rPr lang="en-CA" sz="2400" dirty="0">
                <a:latin typeface="Courier" pitchFamily="2" charset="0"/>
              </a:rPr>
              <a:t> </a:t>
            </a:r>
            <a:r>
              <a:rPr lang="en-CA" sz="2400" b="1" dirty="0">
                <a:solidFill>
                  <a:srgbClr val="0070C0"/>
                </a:solidFill>
                <a:latin typeface="Courier" pitchFamily="2" charset="0"/>
              </a:rPr>
              <a:t>TOP</a:t>
            </a:r>
            <a:r>
              <a:rPr lang="en-CA" sz="2400" dirty="0">
                <a:latin typeface="Courier" pitchFamily="2" charset="0"/>
              </a:rPr>
              <a:t> </a:t>
            </a:r>
            <a:r>
              <a:rPr lang="en-CA" sz="2400" dirty="0">
                <a:solidFill>
                  <a:srgbClr val="7030A0"/>
                </a:solidFill>
                <a:latin typeface="Courier" pitchFamily="2" charset="0"/>
              </a:rPr>
              <a:t>50</a:t>
            </a:r>
            <a:r>
              <a:rPr lang="en-CA" sz="2400" dirty="0">
                <a:latin typeface="Courier" pitchFamily="2" charset="0"/>
              </a:rPr>
              <a:t> * </a:t>
            </a:r>
            <a:br>
              <a:rPr lang="en-CA" sz="2400" dirty="0">
                <a:latin typeface="Courier" pitchFamily="2" charset="0"/>
              </a:rPr>
            </a:br>
            <a:r>
              <a:rPr lang="en-CA" sz="2400" dirty="0">
                <a:latin typeface="Courier" pitchFamily="2" charset="0"/>
              </a:rPr>
              <a:t>         </a:t>
            </a:r>
            <a:r>
              <a:rPr lang="en-CA" sz="2400" b="1" dirty="0">
                <a:solidFill>
                  <a:srgbClr val="0070C0"/>
                </a:solidFill>
                <a:latin typeface="Courier" pitchFamily="2" charset="0"/>
              </a:rPr>
              <a:t>FROM</a:t>
            </a:r>
            <a:r>
              <a:rPr lang="en-CA" sz="2400" dirty="0">
                <a:latin typeface="Courier" pitchFamily="2" charset="0"/>
              </a:rPr>
              <a:t> life</a:t>
            </a:r>
            <a:br>
              <a:rPr lang="en-CA" sz="2400" dirty="0">
                <a:latin typeface="Courier" pitchFamily="2" charset="0"/>
              </a:rPr>
            </a:br>
            <a:r>
              <a:rPr lang="en-CA" sz="2400" dirty="0">
                <a:latin typeface="Courier" pitchFamily="2" charset="0"/>
              </a:rPr>
              <a:t>         </a:t>
            </a:r>
            <a:r>
              <a:rPr lang="en-CA" sz="2400" b="1" dirty="0">
                <a:solidFill>
                  <a:srgbClr val="0070C0"/>
                </a:solidFill>
                <a:latin typeface="Courier" pitchFamily="2" charset="0"/>
              </a:rPr>
              <a:t>ORDER</a:t>
            </a:r>
            <a:r>
              <a:rPr lang="en-CA" sz="2400" dirty="0">
                <a:latin typeface="Courier" pitchFamily="2" charset="0"/>
              </a:rPr>
              <a:t> </a:t>
            </a:r>
            <a:r>
              <a:rPr lang="en-CA" sz="2400" b="1" dirty="0">
                <a:solidFill>
                  <a:srgbClr val="0070C0"/>
                </a:solidFill>
                <a:latin typeface="Courier" pitchFamily="2" charset="0"/>
              </a:rPr>
              <a:t>BY</a:t>
            </a:r>
            <a:r>
              <a:rPr lang="en-CA" sz="2400" dirty="0">
                <a:latin typeface="Courier" pitchFamily="2" charset="0"/>
              </a:rPr>
              <a:t> id </a:t>
            </a:r>
            <a:r>
              <a:rPr lang="en-CA" sz="2400" b="1" dirty="0">
                <a:solidFill>
                  <a:srgbClr val="0070C0"/>
                </a:solidFill>
                <a:latin typeface="Courier" pitchFamily="2" charset="0"/>
              </a:rPr>
              <a:t>DESC</a:t>
            </a:r>
            <a:r>
              <a:rPr lang="en-CA" sz="2400" dirty="0">
                <a:latin typeface="Courier" pitchFamily="2" charset="0"/>
              </a:rPr>
              <a:t>) </a:t>
            </a:r>
            <a:br>
              <a:rPr lang="en-CA" sz="2400" dirty="0">
                <a:latin typeface="Courier" pitchFamily="2" charset="0"/>
              </a:rPr>
            </a:br>
            <a:r>
              <a:rPr lang="en-CA" sz="2400" dirty="0">
                <a:latin typeface="Courier" pitchFamily="2" charset="0"/>
              </a:rPr>
              <a:t> </a:t>
            </a:r>
            <a:r>
              <a:rPr lang="en-CA" sz="2400" b="1" dirty="0">
                <a:solidFill>
                  <a:srgbClr val="0070C0"/>
                </a:solidFill>
                <a:latin typeface="Courier" pitchFamily="2" charset="0"/>
              </a:rPr>
              <a:t>DELETE</a:t>
            </a:r>
            <a:r>
              <a:rPr lang="en-CA" sz="2400" dirty="0">
                <a:solidFill>
                  <a:srgbClr val="0070C0"/>
                </a:solidFill>
                <a:latin typeface="Courier" pitchFamily="2" charset="0"/>
              </a:rPr>
              <a:t> </a:t>
            </a:r>
            <a:r>
              <a:rPr lang="en-CA" sz="2400" b="1" dirty="0">
                <a:solidFill>
                  <a:srgbClr val="0070C0"/>
                </a:solidFill>
                <a:latin typeface="Courier" pitchFamily="2" charset="0"/>
              </a:rPr>
              <a:t>FROM</a:t>
            </a:r>
            <a:r>
              <a:rPr lang="en-CA" sz="2400" dirty="0">
                <a:solidFill>
                  <a:srgbClr val="0070C0"/>
                </a:solidFill>
                <a:latin typeface="Courier" pitchFamily="2" charset="0"/>
              </a:rPr>
              <a:t> </a:t>
            </a:r>
            <a:r>
              <a:rPr lang="en-CA" sz="2400" dirty="0">
                <a:latin typeface="Courier" pitchFamily="2" charset="0"/>
              </a:rPr>
              <a:t>T </a:t>
            </a:r>
            <a:endParaRPr lang="en-US" sz="2400" dirty="0">
              <a:latin typeface="Courier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C9146A-BCAC-1D41-A455-5520EF94E0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411" r="9327"/>
          <a:stretch/>
        </p:blipFill>
        <p:spPr>
          <a:xfrm>
            <a:off x="7406639" y="3993523"/>
            <a:ext cx="3236597" cy="348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542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8D153-B768-C74B-9F50-E703853B1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WHY SHOULD I LEARN THIS MUMBO JUMBO?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E7B21-B911-624E-AF6F-44AA35F70D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41379" y="3961237"/>
            <a:ext cx="7188199" cy="23980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/>
              <a:t>The average </a:t>
            </a:r>
            <a:r>
              <a:rPr lang="en-US" sz="1800" b="1" dirty="0"/>
              <a:t>SQL Developer </a:t>
            </a:r>
            <a:r>
              <a:rPr lang="en-US" sz="1800" dirty="0"/>
              <a:t>in the United States makes </a:t>
            </a:r>
            <a:r>
              <a:rPr lang="en-US" sz="1800" b="1" dirty="0"/>
              <a:t>$84,245</a:t>
            </a:r>
            <a:r>
              <a:rPr lang="en-US" sz="1800" dirty="0"/>
              <a:t> per year</a:t>
            </a:r>
          </a:p>
          <a:p>
            <a:pPr lvl="1"/>
            <a:r>
              <a:rPr lang="en-US" sz="1600" dirty="0"/>
              <a:t>Incredibly crucial and important job in many tech companies</a:t>
            </a:r>
          </a:p>
          <a:p>
            <a:pPr lvl="1"/>
            <a:r>
              <a:rPr lang="en-US" sz="1600" dirty="0"/>
              <a:t>One of the </a:t>
            </a:r>
            <a:r>
              <a:rPr lang="en-US" sz="1600" b="1" dirty="0"/>
              <a:t>most sought-after </a:t>
            </a:r>
            <a:r>
              <a:rPr lang="en-US" sz="1600" dirty="0"/>
              <a:t>skills by hiring employers</a:t>
            </a:r>
          </a:p>
          <a:p>
            <a:pPr lvl="2"/>
            <a:r>
              <a:rPr lang="en-US" sz="1400" dirty="0"/>
              <a:t>Currently </a:t>
            </a:r>
            <a:r>
              <a:rPr lang="en-US" sz="1400" b="1" dirty="0"/>
              <a:t>hundreds of thousands</a:t>
            </a:r>
            <a:r>
              <a:rPr lang="en-US" sz="1400" dirty="0"/>
              <a:t> of open positions on </a:t>
            </a:r>
            <a:r>
              <a:rPr lang="en-US" sz="1400" dirty="0" err="1"/>
              <a:t>Indeed.com</a:t>
            </a:r>
            <a:endParaRPr lang="en-US" sz="1400" dirty="0"/>
          </a:p>
          <a:p>
            <a:r>
              <a:rPr lang="en-US" sz="1800" dirty="0"/>
              <a:t>Essential to know for any sort of serious application development</a:t>
            </a:r>
          </a:p>
          <a:p>
            <a:r>
              <a:rPr lang="en-US" sz="1800" dirty="0"/>
              <a:t>Tons of potential jobs:</a:t>
            </a:r>
          </a:p>
          <a:p>
            <a:pPr lvl="1"/>
            <a:r>
              <a:rPr lang="en-US" sz="1600" dirty="0"/>
              <a:t>Project managers, Data analysts, Data scientists, Data engineers, 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2E8DAB-B96F-4A4B-87B3-94BCE4E3A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1379" y="498763"/>
            <a:ext cx="6837368" cy="317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67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56E2BF9-A0AA-4849-8EA4-D8DD68376F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465" y="3298722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WHAT CAN YOU EVEN DO WITH SQL?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Graphic 8" descr="Help">
            <a:extLst>
              <a:ext uri="{FF2B5EF4-FFF2-40B4-BE49-F238E27FC236}">
                <a16:creationId xmlns:a16="http://schemas.microsoft.com/office/drawing/2014/main" id="{4797C597-4574-4717-93BE-D510BF0EDB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670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348</Words>
  <Application>Microsoft Macintosh PowerPoint</Application>
  <PresentationFormat>Widescreen</PresentationFormat>
  <Paragraphs>56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Courier</vt:lpstr>
      <vt:lpstr>Office Theme</vt:lpstr>
      <vt:lpstr>Getting SPICY with SQL</vt:lpstr>
      <vt:lpstr>TODAY’S AGENDA</vt:lpstr>
      <vt:lpstr>FOLLOWING ALONG?</vt:lpstr>
      <vt:lpstr>LET’S JUMP INTO IT…</vt:lpstr>
      <vt:lpstr>A QUICK (but hopefully not too boring) HISTORY OF SQL</vt:lpstr>
      <vt:lpstr>WHAT THE HECK IS SQL? </vt:lpstr>
      <vt:lpstr>WHY SHOULD I LEARN THIS MUMBO JUMBO?</vt:lpstr>
      <vt:lpstr>WHAT CAN YOU EVEN DO WITH SQL?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SPICY with SQL</dc:title>
  <dc:creator>Kevin Zhang</dc:creator>
  <cp:lastModifiedBy>Kevin Zhang</cp:lastModifiedBy>
  <cp:revision>3</cp:revision>
  <dcterms:created xsi:type="dcterms:W3CDTF">2019-02-02T08:18:35Z</dcterms:created>
  <dcterms:modified xsi:type="dcterms:W3CDTF">2019-02-04T00:51:19Z</dcterms:modified>
</cp:coreProperties>
</file>